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5143500" cx="9144000"/>
  <p:notesSz cx="6858000" cy="9144000"/>
  <p:embeddedFontLst>
    <p:embeddedFont>
      <p:font typeface="Robo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Roboto-regular.fntdata"/><Relationship Id="rId14" Type="http://schemas.openxmlformats.org/officeDocument/2006/relationships/slide" Target="slides/slide10.xml"/><Relationship Id="rId17" Type="http://schemas.openxmlformats.org/officeDocument/2006/relationships/font" Target="fonts/Roboto-italic.fntdata"/><Relationship Id="rId16" Type="http://schemas.openxmlformats.org/officeDocument/2006/relationships/font" Target="fonts/Roboto-bold.fntdata"/><Relationship Id="rId5" Type="http://schemas.openxmlformats.org/officeDocument/2006/relationships/slide" Target="slides/slide1.xml"/><Relationship Id="rId6" Type="http://schemas.openxmlformats.org/officeDocument/2006/relationships/slide" Target="slides/slide2.xml"/><Relationship Id="rId18" Type="http://schemas.openxmlformats.org/officeDocument/2006/relationships/font" Target="fonts/Roboto-boldItalic.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jpg>
</file>

<file path=ppt/media/image11.jpg>
</file>

<file path=ppt/media/image12.jpg>
</file>

<file path=ppt/media/image13.jpg>
</file>

<file path=ppt/media/image14.jpg>
</file>

<file path=ppt/media/image2.png>
</file>

<file path=ppt/media/image3.jpg>
</file>

<file path=ppt/media/image4.jpg>
</file>

<file path=ppt/media/image5.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f11d8620aef2c8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1f11d8620aef2c8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f11d8620aef2c89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f11d8620aef2c89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327094c8e4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327094c8e4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28600" lvl="0" marL="457200" rtl="0" algn="l">
              <a:lnSpc>
                <a:spcPct val="115000"/>
              </a:lnSpc>
              <a:spcBef>
                <a:spcPts val="1500"/>
              </a:spcBef>
              <a:spcAft>
                <a:spcPts val="0"/>
              </a:spcAft>
              <a:buClr>
                <a:srgbClr val="0D0D0D"/>
              </a:buClr>
              <a:buSzPts val="1200"/>
              <a:buFont typeface="Roboto"/>
              <a:buNone/>
            </a:pPr>
            <a:r>
              <a:rPr lang="en" sz="1200">
                <a:solidFill>
                  <a:srgbClr val="0D0D0D"/>
                </a:solidFill>
                <a:highlight>
                  <a:srgbClr val="FFFFFF"/>
                </a:highlight>
                <a:latin typeface="Roboto"/>
                <a:ea typeface="Roboto"/>
                <a:cs typeface="Roboto"/>
                <a:sym typeface="Roboto"/>
              </a:rPr>
              <a:t>Code Reusability and Efficiency: Design patterns provide time-tested solutions to common problems encountered in software design. By learning these patterns, developers can reuse these solutions rather than reinventing the wheel. This leads to more efficient coding and reduces the time spent on solving already-solved problems.</a:t>
            </a:r>
            <a:endParaRPr sz="1200">
              <a:solidFill>
                <a:srgbClr val="0D0D0D"/>
              </a:solidFill>
              <a:highlight>
                <a:srgbClr val="FFFFFF"/>
              </a:highlight>
              <a:latin typeface="Roboto"/>
              <a:ea typeface="Roboto"/>
              <a:cs typeface="Roboto"/>
              <a:sym typeface="Roboto"/>
            </a:endParaRPr>
          </a:p>
          <a:p>
            <a:pPr indent="-228600" lvl="0" marL="457200" rtl="0" algn="l">
              <a:lnSpc>
                <a:spcPct val="115000"/>
              </a:lnSpc>
              <a:spcBef>
                <a:spcPts val="0"/>
              </a:spcBef>
              <a:spcAft>
                <a:spcPts val="0"/>
              </a:spcAft>
              <a:buClr>
                <a:srgbClr val="0D0D0D"/>
              </a:buClr>
              <a:buSzPts val="1200"/>
              <a:buFont typeface="Roboto"/>
              <a:buNone/>
            </a:pPr>
            <a:br>
              <a:rPr lang="en" sz="1200">
                <a:solidFill>
                  <a:srgbClr val="0D0D0D"/>
                </a:solidFill>
                <a:highlight>
                  <a:srgbClr val="FFFFFF"/>
                </a:highlight>
                <a:latin typeface="Roboto"/>
                <a:ea typeface="Roboto"/>
                <a:cs typeface="Roboto"/>
                <a:sym typeface="Roboto"/>
              </a:rPr>
            </a:br>
            <a:r>
              <a:rPr lang="en" sz="1200">
                <a:solidFill>
                  <a:srgbClr val="0D0D0D"/>
                </a:solidFill>
                <a:highlight>
                  <a:srgbClr val="FFFFFF"/>
                </a:highlight>
                <a:latin typeface="Roboto"/>
                <a:ea typeface="Roboto"/>
                <a:cs typeface="Roboto"/>
                <a:sym typeface="Roboto"/>
              </a:rPr>
              <a:t>Improved Communication: Design patterns offer a common vocabulary for developers to describe solutions in a more concise and standardized manner. When a developer mentions a specific pattern like Singleton or Observer, other developers familiar with design patterns can quickly understand the proposed solution's structure and intent. This facilitates better communication within the team and improves collaboration.</a:t>
            </a:r>
            <a:endParaRPr sz="1200">
              <a:solidFill>
                <a:srgbClr val="0D0D0D"/>
              </a:solidFill>
              <a:highlight>
                <a:srgbClr val="FFFFFF"/>
              </a:highlight>
              <a:latin typeface="Roboto"/>
              <a:ea typeface="Roboto"/>
              <a:cs typeface="Roboto"/>
              <a:sym typeface="Roboto"/>
            </a:endParaRPr>
          </a:p>
          <a:p>
            <a:pPr indent="-228600" lvl="0" marL="457200" rtl="0" algn="l">
              <a:lnSpc>
                <a:spcPct val="115000"/>
              </a:lnSpc>
              <a:spcBef>
                <a:spcPts val="0"/>
              </a:spcBef>
              <a:spcAft>
                <a:spcPts val="0"/>
              </a:spcAft>
              <a:buClr>
                <a:srgbClr val="0D0D0D"/>
              </a:buClr>
              <a:buSzPts val="1200"/>
              <a:buFont typeface="Roboto"/>
              <a:buNone/>
            </a:pPr>
            <a:r>
              <a:t/>
            </a:r>
            <a:endParaRPr sz="1200">
              <a:solidFill>
                <a:srgbClr val="0D0D0D"/>
              </a:solidFill>
              <a:highlight>
                <a:srgbClr val="FFFFFF"/>
              </a:highlight>
              <a:latin typeface="Roboto"/>
              <a:ea typeface="Roboto"/>
              <a:cs typeface="Roboto"/>
              <a:sym typeface="Roboto"/>
            </a:endParaRPr>
          </a:p>
          <a:p>
            <a:pPr indent="-228600" lvl="0" marL="457200" rtl="0" algn="l">
              <a:lnSpc>
                <a:spcPct val="115000"/>
              </a:lnSpc>
              <a:spcBef>
                <a:spcPts val="0"/>
              </a:spcBef>
              <a:spcAft>
                <a:spcPts val="0"/>
              </a:spcAft>
              <a:buClr>
                <a:srgbClr val="0D0D0D"/>
              </a:buClr>
              <a:buSzPts val="1200"/>
              <a:buFont typeface="Roboto"/>
              <a:buNone/>
            </a:pPr>
            <a:r>
              <a:rPr lang="en" sz="1200">
                <a:solidFill>
                  <a:srgbClr val="0D0D0D"/>
                </a:solidFill>
                <a:highlight>
                  <a:srgbClr val="FFFFFF"/>
                </a:highlight>
                <a:latin typeface="Roboto"/>
                <a:ea typeface="Roboto"/>
                <a:cs typeface="Roboto"/>
                <a:sym typeface="Roboto"/>
              </a:rPr>
              <a:t>Enhanced Code Quality: Using design patterns can lead to more robust and flexible code. Patterns like Factory, Abstract Factory, and Builder, for example, encourage decoupling and the principle of programming to interfaces rather than implementations. This results in code that is easier to maintain, test, and extend, leading to overall improved software quality.</a:t>
            </a:r>
            <a:endParaRPr sz="1200">
              <a:solidFill>
                <a:srgbClr val="0D0D0D"/>
              </a:solidFill>
              <a:highlight>
                <a:srgbClr val="FFFFFF"/>
              </a:highlight>
              <a:latin typeface="Roboto"/>
              <a:ea typeface="Roboto"/>
              <a:cs typeface="Roboto"/>
              <a:sym typeface="Roboto"/>
            </a:endParaRPr>
          </a:p>
          <a:p>
            <a:pPr indent="-228600" lvl="0" marL="457200" rtl="0" algn="l">
              <a:lnSpc>
                <a:spcPct val="115000"/>
              </a:lnSpc>
              <a:spcBef>
                <a:spcPts val="0"/>
              </a:spcBef>
              <a:spcAft>
                <a:spcPts val="0"/>
              </a:spcAft>
              <a:buClr>
                <a:srgbClr val="0D0D0D"/>
              </a:buClr>
              <a:buSzPts val="1200"/>
              <a:buFont typeface="Roboto"/>
              <a:buNone/>
            </a:pPr>
            <a:r>
              <a:t/>
            </a:r>
            <a:endParaRPr sz="1200">
              <a:solidFill>
                <a:srgbClr val="0D0D0D"/>
              </a:solidFill>
              <a:highlight>
                <a:srgbClr val="FFFFFF"/>
              </a:highlight>
              <a:latin typeface="Roboto"/>
              <a:ea typeface="Roboto"/>
              <a:cs typeface="Roboto"/>
              <a:sym typeface="Roboto"/>
            </a:endParaRPr>
          </a:p>
          <a:p>
            <a:pPr indent="-228600" lvl="0" marL="457200" rtl="0" algn="l">
              <a:lnSpc>
                <a:spcPct val="115000"/>
              </a:lnSpc>
              <a:spcBef>
                <a:spcPts val="0"/>
              </a:spcBef>
              <a:spcAft>
                <a:spcPts val="0"/>
              </a:spcAft>
              <a:buClr>
                <a:srgbClr val="0D0D0D"/>
              </a:buClr>
              <a:buSzPts val="1200"/>
              <a:buFont typeface="Roboto"/>
              <a:buNone/>
            </a:pPr>
            <a:r>
              <a:rPr lang="en" sz="1200">
                <a:solidFill>
                  <a:srgbClr val="0D0D0D"/>
                </a:solidFill>
                <a:highlight>
                  <a:srgbClr val="FFFFFF"/>
                </a:highlight>
                <a:latin typeface="Roboto"/>
                <a:ea typeface="Roboto"/>
                <a:cs typeface="Roboto"/>
                <a:sym typeface="Roboto"/>
              </a:rPr>
              <a:t>Facilitates Good Software Design Practices: Learning design patterns helps in understanding the importance of good software design principles such as SOLID principles. These patterns often embody these principles, demonstrating their practical applications and teaching developers how to apply them in real-world scenarios.</a:t>
            </a:r>
            <a:endParaRPr sz="1200">
              <a:solidFill>
                <a:srgbClr val="0D0D0D"/>
              </a:solidFill>
              <a:highlight>
                <a:srgbClr val="FFFFFF"/>
              </a:highlight>
              <a:latin typeface="Roboto"/>
              <a:ea typeface="Roboto"/>
              <a:cs typeface="Roboto"/>
              <a:sym typeface="Roboto"/>
            </a:endParaRPr>
          </a:p>
          <a:p>
            <a:pPr indent="-228600" lvl="0" marL="457200" rtl="0" algn="l">
              <a:lnSpc>
                <a:spcPct val="115000"/>
              </a:lnSpc>
              <a:spcBef>
                <a:spcPts val="0"/>
              </a:spcBef>
              <a:spcAft>
                <a:spcPts val="0"/>
              </a:spcAft>
              <a:buClr>
                <a:srgbClr val="0D0D0D"/>
              </a:buClr>
              <a:buSzPts val="1200"/>
              <a:buFont typeface="Roboto"/>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327094c8e4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327094c8e4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c6a027ce7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c6a027ce7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c9fba5202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c9fba5202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27094c8e4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327094c8e4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6d57224e3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6d57224e3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c66eca4ea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c66eca4ea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c97aa276d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c97aa276d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8.jpg"/></Relationships>
</file>

<file path=ppt/slides/_rels/slide5.xml.rels><?xml version="1.0" encoding="UTF-8" standalone="yes"?><Relationships xmlns="http://schemas.openxmlformats.org/package/2006/relationships"><Relationship Id="rId11" Type="http://schemas.openxmlformats.org/officeDocument/2006/relationships/image" Target="../media/image14.jpg"/><Relationship Id="rId10" Type="http://schemas.openxmlformats.org/officeDocument/2006/relationships/image" Target="../media/image12.jpg"/><Relationship Id="rId13" Type="http://schemas.openxmlformats.org/officeDocument/2006/relationships/image" Target="../media/image4.jpg"/><Relationship Id="rId12" Type="http://schemas.openxmlformats.org/officeDocument/2006/relationships/image" Target="../media/image3.jpg"/><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0.jpg"/><Relationship Id="rId4" Type="http://schemas.openxmlformats.org/officeDocument/2006/relationships/image" Target="../media/image8.jpg"/><Relationship Id="rId9" Type="http://schemas.openxmlformats.org/officeDocument/2006/relationships/image" Target="../media/image13.jpg"/><Relationship Id="rId5" Type="http://schemas.openxmlformats.org/officeDocument/2006/relationships/image" Target="../media/image5.jpg"/><Relationship Id="rId6" Type="http://schemas.openxmlformats.org/officeDocument/2006/relationships/image" Target="../media/image11.jpg"/><Relationship Id="rId7" Type="http://schemas.openxmlformats.org/officeDocument/2006/relationships/image" Target="../media/image9.jpg"/><Relationship Id="rId8" Type="http://schemas.openxmlformats.org/officeDocument/2006/relationships/image" Target="../media/image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hyperlink" Target="https://www.amazon.com/Head-First-Design-Patterns-Object-Oriented-dp-149207800X/dp/149207800X/ref=dp_ob_image_bk" TargetMode="External"/><Relationship Id="rId4" Type="http://schemas.openxmlformats.org/officeDocument/2006/relationships/image" Target="../media/image8.jpg"/><Relationship Id="rId5" Type="http://schemas.openxmlformats.org/officeDocument/2006/relationships/image" Target="../media/image1.png"/><Relationship Id="rId6" Type="http://schemas.openxmlformats.org/officeDocument/2006/relationships/image" Target="../media/image2.png"/><Relationship Id="rId7" Type="http://schemas.openxmlformats.org/officeDocument/2006/relationships/hyperlink" Target="https://www.amazon.com/Design-Patterns-Elements-Reusable-Object-Oriented/dp/0201633612/ref=sr_1_1?crid=25XWRDFN5GNDG&amp;dib=eyJ2IjoiMSJ9.lcoMGpwXY-pjs4h0-DqEd9uzQAMoVyVjHRkeamHAdZFsJW62KiLSqJheybBpS0MtpWboj8lQqe_-aWHYQuSH0Vt7Kq0Kbqx33k9SF2FUIB6IOLq7PXatoUgep9WZn-395qMbNdCtg_vMVYZbZGiK8zevAAZfRhxCYdzahiYgbGPTU91jUe2mx_77XnNeGSvOK2WLaBjGhfZh3KtkCIvUZ8AMgPQzV78L_UPpYweqDUg.S3u2Xf2LrsHEiTKhj-xT8ZGmc9rV7VP-FBD6HC4d0u4&amp;dib_tag=se&amp;keywords=design+patterns+elements+of+reusable+object-oriented+software&amp;qid=1712305700&amp;s=books&amp;sprefix=design+patterns+elem%2Cstripbooks-intl-ship%2C203&amp;sr=1-1"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1838325" y="1819275"/>
            <a:ext cx="68385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200"/>
              <a:t>SDET Course</a:t>
            </a:r>
            <a:endParaRPr sz="4200"/>
          </a:p>
        </p:txBody>
      </p:sp>
      <p:sp>
        <p:nvSpPr>
          <p:cNvPr id="68" name="Google Shape;68;p13"/>
          <p:cNvSpPr txBox="1"/>
          <p:nvPr>
            <p:ph idx="1" type="subTitle"/>
          </p:nvPr>
        </p:nvSpPr>
        <p:spPr>
          <a:xfrm>
            <a:off x="1838325" y="2789125"/>
            <a:ext cx="6578100" cy="52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Design Patterns - Introduction</a:t>
            </a:r>
            <a:endParaRPr/>
          </a:p>
        </p:txBody>
      </p:sp>
      <p:sp>
        <p:nvSpPr>
          <p:cNvPr id="69" name="Google Shape;69;p13"/>
          <p:cNvSpPr txBox="1"/>
          <p:nvPr/>
        </p:nvSpPr>
        <p:spPr>
          <a:xfrm>
            <a:off x="-100" y="50"/>
            <a:ext cx="1479000" cy="5143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70" name="Google Shape;70;p13"/>
          <p:cNvPicPr preferRelativeResize="0"/>
          <p:nvPr/>
        </p:nvPicPr>
        <p:blipFill rotWithShape="1">
          <a:blip r:embed="rId3">
            <a:alphaModFix/>
          </a:blip>
          <a:srcRect b="32459" l="34463" r="36596" t="29704"/>
          <a:stretch/>
        </p:blipFill>
        <p:spPr>
          <a:xfrm>
            <a:off x="0" y="609600"/>
            <a:ext cx="1478890" cy="12080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2"/>
          <p:cNvSpPr txBox="1"/>
          <p:nvPr>
            <p:ph type="ctrTitle"/>
          </p:nvPr>
        </p:nvSpPr>
        <p:spPr>
          <a:xfrm>
            <a:off x="1838325" y="1819275"/>
            <a:ext cx="68385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 let’s get to work...</a:t>
            </a:r>
            <a:endParaRPr sz="4200"/>
          </a:p>
        </p:txBody>
      </p:sp>
      <p:sp>
        <p:nvSpPr>
          <p:cNvPr id="146" name="Google Shape;146;p22"/>
          <p:cNvSpPr txBox="1"/>
          <p:nvPr/>
        </p:nvSpPr>
        <p:spPr>
          <a:xfrm>
            <a:off x="-100" y="50"/>
            <a:ext cx="1479000" cy="5143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47" name="Google Shape;147;p22"/>
          <p:cNvPicPr preferRelativeResize="0"/>
          <p:nvPr/>
        </p:nvPicPr>
        <p:blipFill rotWithShape="1">
          <a:blip r:embed="rId3">
            <a:alphaModFix/>
          </a:blip>
          <a:srcRect b="32459" l="34463" r="36596" t="29704"/>
          <a:stretch/>
        </p:blipFill>
        <p:spPr>
          <a:xfrm>
            <a:off x="0" y="609600"/>
            <a:ext cx="1478890" cy="1208075"/>
          </a:xfrm>
          <a:prstGeom prst="rect">
            <a:avLst/>
          </a:prstGeom>
          <a:noFill/>
          <a:ln>
            <a:noFill/>
          </a:ln>
        </p:spPr>
      </p:pic>
      <p:pic>
        <p:nvPicPr>
          <p:cNvPr id="148" name="Google Shape;148;p22"/>
          <p:cNvPicPr preferRelativeResize="0"/>
          <p:nvPr/>
        </p:nvPicPr>
        <p:blipFill rotWithShape="1">
          <a:blip r:embed="rId3">
            <a:alphaModFix/>
          </a:blip>
          <a:srcRect b="32459" l="34463" r="36596" t="29704"/>
          <a:stretch/>
        </p:blipFill>
        <p:spPr>
          <a:xfrm>
            <a:off x="8344875" y="0"/>
            <a:ext cx="799125" cy="6527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4"/>
          <p:cNvSpPr txBox="1"/>
          <p:nvPr>
            <p:ph type="title"/>
          </p:nvPr>
        </p:nvSpPr>
        <p:spPr>
          <a:xfrm>
            <a:off x="226175" y="1869700"/>
            <a:ext cx="4045200" cy="91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Why??</a:t>
            </a:r>
            <a:endParaRPr/>
          </a:p>
        </p:txBody>
      </p:sp>
      <p:sp>
        <p:nvSpPr>
          <p:cNvPr id="76" name="Google Shape;76;p14"/>
          <p:cNvSpPr txBox="1"/>
          <p:nvPr>
            <p:ph idx="2" type="body"/>
          </p:nvPr>
        </p:nvSpPr>
        <p:spPr>
          <a:xfrm>
            <a:off x="4583200" y="-200825"/>
            <a:ext cx="4560900" cy="4201200"/>
          </a:xfrm>
          <a:prstGeom prst="rect">
            <a:avLst/>
          </a:prstGeom>
        </p:spPr>
        <p:txBody>
          <a:bodyPr anchorCtr="0" anchor="ctr" bIns="91425" lIns="91425" spcFirstLastPara="1" rIns="91425" wrap="square" tIns="91425">
            <a:noAutofit/>
          </a:bodyPr>
          <a:lstStyle/>
          <a:p>
            <a:pPr indent="0" lvl="0" marL="457200" rtl="0" algn="l">
              <a:lnSpc>
                <a:spcPct val="100000"/>
              </a:lnSpc>
              <a:spcBef>
                <a:spcPts val="0"/>
              </a:spcBef>
              <a:spcAft>
                <a:spcPts val="0"/>
              </a:spcAft>
              <a:buNone/>
            </a:pPr>
            <a:r>
              <a:t/>
            </a:r>
            <a:endParaRPr sz="1700"/>
          </a:p>
          <a:p>
            <a:pPr indent="-336550" lvl="0" marL="457200" rtl="0" algn="l">
              <a:lnSpc>
                <a:spcPct val="100000"/>
              </a:lnSpc>
              <a:spcBef>
                <a:spcPts val="1600"/>
              </a:spcBef>
              <a:spcAft>
                <a:spcPts val="0"/>
              </a:spcAft>
              <a:buSzPts val="1700"/>
              <a:buChar char="●"/>
            </a:pPr>
            <a:r>
              <a:rPr lang="en" sz="1700"/>
              <a:t>Code readability and efficiency</a:t>
            </a:r>
            <a:endParaRPr sz="1700"/>
          </a:p>
          <a:p>
            <a:pPr indent="0" lvl="0" marL="457200" rtl="0" algn="l">
              <a:lnSpc>
                <a:spcPct val="100000"/>
              </a:lnSpc>
              <a:spcBef>
                <a:spcPts val="1600"/>
              </a:spcBef>
              <a:spcAft>
                <a:spcPts val="0"/>
              </a:spcAft>
              <a:buNone/>
            </a:pPr>
            <a:r>
              <a:t/>
            </a:r>
            <a:endParaRPr sz="1700"/>
          </a:p>
          <a:p>
            <a:pPr indent="-336550" lvl="0" marL="457200" rtl="0" algn="l">
              <a:lnSpc>
                <a:spcPct val="100000"/>
              </a:lnSpc>
              <a:spcBef>
                <a:spcPts val="1600"/>
              </a:spcBef>
              <a:spcAft>
                <a:spcPts val="0"/>
              </a:spcAft>
              <a:buSzPts val="1700"/>
              <a:buChar char="●"/>
            </a:pPr>
            <a:r>
              <a:rPr lang="en" sz="1700"/>
              <a:t>Improves communication</a:t>
            </a:r>
            <a:endParaRPr sz="1700"/>
          </a:p>
          <a:p>
            <a:pPr indent="0" lvl="0" marL="0" rtl="0" algn="l">
              <a:lnSpc>
                <a:spcPct val="100000"/>
              </a:lnSpc>
              <a:spcBef>
                <a:spcPts val="1600"/>
              </a:spcBef>
              <a:spcAft>
                <a:spcPts val="0"/>
              </a:spcAft>
              <a:buNone/>
            </a:pPr>
            <a:r>
              <a:t/>
            </a:r>
            <a:endParaRPr sz="1700"/>
          </a:p>
          <a:p>
            <a:pPr indent="-336550" lvl="0" marL="457200" rtl="0" algn="l">
              <a:lnSpc>
                <a:spcPct val="100000"/>
              </a:lnSpc>
              <a:spcBef>
                <a:spcPts val="1600"/>
              </a:spcBef>
              <a:spcAft>
                <a:spcPts val="0"/>
              </a:spcAft>
              <a:buSzPts val="1700"/>
              <a:buChar char="●"/>
            </a:pPr>
            <a:r>
              <a:rPr lang="en" sz="1700"/>
              <a:t>Improves code quality</a:t>
            </a:r>
            <a:endParaRPr sz="1700"/>
          </a:p>
          <a:p>
            <a:pPr indent="0" lvl="0" marL="457200" rtl="0" algn="l">
              <a:lnSpc>
                <a:spcPct val="100000"/>
              </a:lnSpc>
              <a:spcBef>
                <a:spcPts val="1600"/>
              </a:spcBef>
              <a:spcAft>
                <a:spcPts val="0"/>
              </a:spcAft>
              <a:buNone/>
            </a:pPr>
            <a:r>
              <a:t/>
            </a:r>
            <a:endParaRPr sz="1700"/>
          </a:p>
          <a:p>
            <a:pPr indent="-336550" lvl="0" marL="457200" rtl="0" algn="l">
              <a:lnSpc>
                <a:spcPct val="100000"/>
              </a:lnSpc>
              <a:spcBef>
                <a:spcPts val="1600"/>
              </a:spcBef>
              <a:spcAft>
                <a:spcPts val="0"/>
              </a:spcAft>
              <a:buSzPts val="1700"/>
              <a:buChar char="●"/>
            </a:pPr>
            <a:r>
              <a:rPr lang="en" sz="1700"/>
              <a:t>Good software design practices</a:t>
            </a:r>
            <a:endParaRPr sz="1700"/>
          </a:p>
        </p:txBody>
      </p:sp>
      <p:pic>
        <p:nvPicPr>
          <p:cNvPr id="77" name="Google Shape;77;p14"/>
          <p:cNvPicPr preferRelativeResize="0"/>
          <p:nvPr/>
        </p:nvPicPr>
        <p:blipFill rotWithShape="1">
          <a:blip r:embed="rId3">
            <a:alphaModFix/>
          </a:blip>
          <a:srcRect b="32459" l="34463" r="36596" t="29704"/>
          <a:stretch/>
        </p:blipFill>
        <p:spPr>
          <a:xfrm>
            <a:off x="8344875" y="0"/>
            <a:ext cx="799125" cy="6527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5"/>
          <p:cNvSpPr txBox="1"/>
          <p:nvPr>
            <p:ph type="title"/>
          </p:nvPr>
        </p:nvSpPr>
        <p:spPr>
          <a:xfrm>
            <a:off x="226078" y="18056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 Types of Design Patterns</a:t>
            </a:r>
            <a:endParaRPr/>
          </a:p>
        </p:txBody>
      </p:sp>
      <p:sp>
        <p:nvSpPr>
          <p:cNvPr id="83" name="Google Shape;83;p15"/>
          <p:cNvSpPr txBox="1"/>
          <p:nvPr/>
        </p:nvSpPr>
        <p:spPr>
          <a:xfrm>
            <a:off x="3310925" y="1196900"/>
            <a:ext cx="5736300" cy="26967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b="1" lang="en" sz="1300"/>
              <a:t>Creational - </a:t>
            </a:r>
            <a:r>
              <a:rPr lang="en" sz="1200">
                <a:solidFill>
                  <a:srgbClr val="0D0D0D"/>
                </a:solidFill>
                <a:highlight>
                  <a:srgbClr val="FFFFFF"/>
                </a:highlight>
                <a:latin typeface="Roboto"/>
                <a:ea typeface="Roboto"/>
                <a:cs typeface="Roboto"/>
                <a:sym typeface="Roboto"/>
              </a:rPr>
              <a:t>These patterns are all about class instantiation or object creation. They can be further divided into class-creation patterns and object-creational patterns.</a:t>
            </a:r>
            <a:endParaRPr b="1" sz="1300"/>
          </a:p>
          <a:p>
            <a:pPr indent="0" lvl="0" marL="457200" rtl="0" algn="l">
              <a:lnSpc>
                <a:spcPct val="115000"/>
              </a:lnSpc>
              <a:spcBef>
                <a:spcPts val="0"/>
              </a:spcBef>
              <a:spcAft>
                <a:spcPts val="0"/>
              </a:spcAft>
              <a:buNone/>
            </a:pPr>
            <a:r>
              <a:t/>
            </a:r>
            <a:endParaRPr b="1" sz="1300"/>
          </a:p>
          <a:p>
            <a:pPr indent="-311150" lvl="0" marL="457200" rtl="0" algn="l">
              <a:lnSpc>
                <a:spcPct val="115000"/>
              </a:lnSpc>
              <a:spcBef>
                <a:spcPts val="0"/>
              </a:spcBef>
              <a:spcAft>
                <a:spcPts val="0"/>
              </a:spcAft>
              <a:buSzPts val="1300"/>
              <a:buChar char="●"/>
            </a:pPr>
            <a:r>
              <a:rPr b="1" lang="en" sz="1300"/>
              <a:t>Structural - </a:t>
            </a:r>
            <a:r>
              <a:rPr lang="en" sz="1200">
                <a:solidFill>
                  <a:srgbClr val="0D0D0D"/>
                </a:solidFill>
                <a:highlight>
                  <a:srgbClr val="FFFFFF"/>
                </a:highlight>
                <a:latin typeface="Roboto"/>
                <a:ea typeface="Roboto"/>
                <a:cs typeface="Roboto"/>
                <a:sym typeface="Roboto"/>
              </a:rPr>
              <a:t>These patterns deal with object composition or the structure of classes. They help ensure that if one part of a system changes, the entire system doesn't need to do the same.</a:t>
            </a:r>
            <a:endParaRPr b="1" sz="1300"/>
          </a:p>
          <a:p>
            <a:pPr indent="0" lvl="0" marL="457200" rtl="0" algn="l">
              <a:lnSpc>
                <a:spcPct val="115000"/>
              </a:lnSpc>
              <a:spcBef>
                <a:spcPts val="0"/>
              </a:spcBef>
              <a:spcAft>
                <a:spcPts val="0"/>
              </a:spcAft>
              <a:buNone/>
            </a:pPr>
            <a:r>
              <a:t/>
            </a:r>
            <a:endParaRPr b="1" sz="1300"/>
          </a:p>
          <a:p>
            <a:pPr indent="-311150" lvl="0" marL="457200" rtl="0" algn="l">
              <a:lnSpc>
                <a:spcPct val="115000"/>
              </a:lnSpc>
              <a:spcBef>
                <a:spcPts val="0"/>
              </a:spcBef>
              <a:spcAft>
                <a:spcPts val="0"/>
              </a:spcAft>
              <a:buSzPts val="1300"/>
              <a:buChar char="●"/>
            </a:pPr>
            <a:r>
              <a:rPr b="1" lang="en" sz="1300"/>
              <a:t>Behavioral - </a:t>
            </a:r>
            <a:r>
              <a:rPr lang="en" sz="1200">
                <a:solidFill>
                  <a:srgbClr val="0D0D0D"/>
                </a:solidFill>
                <a:highlight>
                  <a:srgbClr val="FFFFFF"/>
                </a:highlight>
                <a:latin typeface="Roboto"/>
                <a:ea typeface="Roboto"/>
                <a:cs typeface="Roboto"/>
                <a:sym typeface="Roboto"/>
              </a:rPr>
              <a:t>These patterns are all about class's objects communication. They help define how objects interact in a way to increase flexibility in carrying out communication.</a:t>
            </a:r>
            <a:endParaRPr b="1" sz="1300"/>
          </a:p>
          <a:p>
            <a:pPr indent="0" lvl="0" marL="0" rtl="0" algn="l">
              <a:lnSpc>
                <a:spcPct val="115000"/>
              </a:lnSpc>
              <a:spcBef>
                <a:spcPts val="0"/>
              </a:spcBef>
              <a:spcAft>
                <a:spcPts val="0"/>
              </a:spcAft>
              <a:buNone/>
            </a:pPr>
            <a:r>
              <a:t/>
            </a:r>
            <a:endParaRPr sz="1300"/>
          </a:p>
          <a:p>
            <a:pPr indent="0" lvl="0" marL="0" rtl="0" algn="l">
              <a:lnSpc>
                <a:spcPct val="115000"/>
              </a:lnSpc>
              <a:spcBef>
                <a:spcPts val="0"/>
              </a:spcBef>
              <a:spcAft>
                <a:spcPts val="0"/>
              </a:spcAft>
              <a:buNone/>
            </a:pPr>
            <a:r>
              <a:t/>
            </a:r>
            <a:endParaRPr sz="1300"/>
          </a:p>
          <a:p>
            <a:pPr indent="0" lvl="0" marL="0" rtl="0" algn="l">
              <a:lnSpc>
                <a:spcPct val="115000"/>
              </a:lnSpc>
              <a:spcBef>
                <a:spcPts val="0"/>
              </a:spcBef>
              <a:spcAft>
                <a:spcPts val="0"/>
              </a:spcAft>
              <a:buNone/>
            </a:pPr>
            <a:r>
              <a:t/>
            </a:r>
            <a:endParaRPr sz="1300"/>
          </a:p>
        </p:txBody>
      </p:sp>
      <p:pic>
        <p:nvPicPr>
          <p:cNvPr id="84" name="Google Shape;84;p15"/>
          <p:cNvPicPr preferRelativeResize="0"/>
          <p:nvPr/>
        </p:nvPicPr>
        <p:blipFill rotWithShape="1">
          <a:blip r:embed="rId3">
            <a:alphaModFix/>
          </a:blip>
          <a:srcRect b="32459" l="34463" r="36596" t="29704"/>
          <a:stretch/>
        </p:blipFill>
        <p:spPr>
          <a:xfrm>
            <a:off x="8344875" y="0"/>
            <a:ext cx="799125" cy="6527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 Types of Design Patterns</a:t>
            </a:r>
            <a:endParaRPr/>
          </a:p>
        </p:txBody>
      </p:sp>
      <p:sp>
        <p:nvSpPr>
          <p:cNvPr id="90" name="Google Shape;90;p16"/>
          <p:cNvSpPr txBox="1"/>
          <p:nvPr/>
        </p:nvSpPr>
        <p:spPr>
          <a:xfrm>
            <a:off x="231000" y="1018200"/>
            <a:ext cx="2487000" cy="15993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 sz="1300"/>
              <a:t>Creational</a:t>
            </a:r>
            <a:endParaRPr sz="1300"/>
          </a:p>
          <a:p>
            <a:pPr indent="-311150" lvl="1" marL="914400" rtl="0" algn="l">
              <a:lnSpc>
                <a:spcPct val="115000"/>
              </a:lnSpc>
              <a:spcBef>
                <a:spcPts val="0"/>
              </a:spcBef>
              <a:spcAft>
                <a:spcPts val="0"/>
              </a:spcAft>
              <a:buSzPts val="1300"/>
              <a:buChar char="○"/>
            </a:pPr>
            <a:r>
              <a:rPr lang="en" sz="1300"/>
              <a:t>Singleton</a:t>
            </a:r>
            <a:endParaRPr sz="1300"/>
          </a:p>
          <a:p>
            <a:pPr indent="-311150" lvl="1" marL="914400" rtl="0" algn="l">
              <a:lnSpc>
                <a:spcPct val="115000"/>
              </a:lnSpc>
              <a:spcBef>
                <a:spcPts val="0"/>
              </a:spcBef>
              <a:spcAft>
                <a:spcPts val="0"/>
              </a:spcAft>
              <a:buSzPts val="1300"/>
              <a:buChar char="○"/>
            </a:pPr>
            <a:r>
              <a:rPr lang="en" sz="1300"/>
              <a:t>Builder</a:t>
            </a:r>
            <a:endParaRPr sz="1300"/>
          </a:p>
          <a:p>
            <a:pPr indent="-311150" lvl="1" marL="914400" rtl="0" algn="l">
              <a:lnSpc>
                <a:spcPct val="115000"/>
              </a:lnSpc>
              <a:spcBef>
                <a:spcPts val="0"/>
              </a:spcBef>
              <a:spcAft>
                <a:spcPts val="0"/>
              </a:spcAft>
              <a:buSzPts val="1300"/>
              <a:buChar char="○"/>
            </a:pPr>
            <a:r>
              <a:rPr lang="en" sz="1300"/>
              <a:t>Prototype</a:t>
            </a:r>
            <a:endParaRPr sz="1300"/>
          </a:p>
          <a:p>
            <a:pPr indent="-311150" lvl="1" marL="914400" rtl="0" algn="l">
              <a:lnSpc>
                <a:spcPct val="115000"/>
              </a:lnSpc>
              <a:spcBef>
                <a:spcPts val="0"/>
              </a:spcBef>
              <a:spcAft>
                <a:spcPts val="0"/>
              </a:spcAft>
              <a:buSzPts val="1300"/>
              <a:buChar char="○"/>
            </a:pPr>
            <a:r>
              <a:rPr lang="en" sz="1300"/>
              <a:t>Factory Method</a:t>
            </a:r>
            <a:endParaRPr sz="1300"/>
          </a:p>
          <a:p>
            <a:pPr indent="-311150" lvl="1" marL="914400" rtl="0" algn="l">
              <a:lnSpc>
                <a:spcPct val="115000"/>
              </a:lnSpc>
              <a:spcBef>
                <a:spcPts val="0"/>
              </a:spcBef>
              <a:spcAft>
                <a:spcPts val="0"/>
              </a:spcAft>
              <a:buSzPts val="1300"/>
              <a:buChar char="○"/>
            </a:pPr>
            <a:r>
              <a:rPr lang="en" sz="1300"/>
              <a:t>Abstract Factory</a:t>
            </a:r>
            <a:endParaRPr sz="1300"/>
          </a:p>
          <a:p>
            <a:pPr indent="0" lvl="0" marL="0" rtl="0" algn="l">
              <a:lnSpc>
                <a:spcPct val="115000"/>
              </a:lnSpc>
              <a:spcBef>
                <a:spcPts val="0"/>
              </a:spcBef>
              <a:spcAft>
                <a:spcPts val="0"/>
              </a:spcAft>
              <a:buNone/>
            </a:pPr>
            <a:r>
              <a:t/>
            </a:r>
            <a:endParaRPr sz="1300"/>
          </a:p>
          <a:p>
            <a:pPr indent="0" lvl="0" marL="0" rtl="0" algn="l">
              <a:lnSpc>
                <a:spcPct val="115000"/>
              </a:lnSpc>
              <a:spcBef>
                <a:spcPts val="0"/>
              </a:spcBef>
              <a:spcAft>
                <a:spcPts val="0"/>
              </a:spcAft>
              <a:buNone/>
            </a:pPr>
            <a:r>
              <a:t/>
            </a:r>
            <a:endParaRPr sz="1300"/>
          </a:p>
        </p:txBody>
      </p:sp>
      <p:sp>
        <p:nvSpPr>
          <p:cNvPr id="91" name="Google Shape;91;p16"/>
          <p:cNvSpPr txBox="1"/>
          <p:nvPr/>
        </p:nvSpPr>
        <p:spPr>
          <a:xfrm>
            <a:off x="3264725" y="972725"/>
            <a:ext cx="2001900" cy="20118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 sz="1300"/>
              <a:t>Structural</a:t>
            </a:r>
            <a:endParaRPr sz="1300"/>
          </a:p>
          <a:p>
            <a:pPr indent="-311150" lvl="1" marL="914400" rtl="0" algn="l">
              <a:lnSpc>
                <a:spcPct val="115000"/>
              </a:lnSpc>
              <a:spcBef>
                <a:spcPts val="0"/>
              </a:spcBef>
              <a:spcAft>
                <a:spcPts val="0"/>
              </a:spcAft>
              <a:buSzPts val="1300"/>
              <a:buChar char="○"/>
            </a:pPr>
            <a:r>
              <a:rPr lang="en" sz="1300"/>
              <a:t>Adapter</a:t>
            </a:r>
            <a:endParaRPr sz="1300"/>
          </a:p>
          <a:p>
            <a:pPr indent="-311150" lvl="1" marL="914400" rtl="0" algn="l">
              <a:lnSpc>
                <a:spcPct val="115000"/>
              </a:lnSpc>
              <a:spcBef>
                <a:spcPts val="0"/>
              </a:spcBef>
              <a:spcAft>
                <a:spcPts val="0"/>
              </a:spcAft>
              <a:buSzPts val="1300"/>
              <a:buChar char="○"/>
            </a:pPr>
            <a:r>
              <a:rPr lang="en" sz="1300"/>
              <a:t>Composite</a:t>
            </a:r>
            <a:endParaRPr sz="1300"/>
          </a:p>
          <a:p>
            <a:pPr indent="-311150" lvl="1" marL="914400" rtl="0" algn="l">
              <a:lnSpc>
                <a:spcPct val="115000"/>
              </a:lnSpc>
              <a:spcBef>
                <a:spcPts val="0"/>
              </a:spcBef>
              <a:spcAft>
                <a:spcPts val="0"/>
              </a:spcAft>
              <a:buSzPts val="1300"/>
              <a:buChar char="○"/>
            </a:pPr>
            <a:r>
              <a:rPr lang="en" sz="1300"/>
              <a:t>Proxy</a:t>
            </a:r>
            <a:endParaRPr sz="1300"/>
          </a:p>
          <a:p>
            <a:pPr indent="-311150" lvl="1" marL="914400" rtl="0" algn="l">
              <a:lnSpc>
                <a:spcPct val="115000"/>
              </a:lnSpc>
              <a:spcBef>
                <a:spcPts val="0"/>
              </a:spcBef>
              <a:spcAft>
                <a:spcPts val="0"/>
              </a:spcAft>
              <a:buSzPts val="1300"/>
              <a:buChar char="○"/>
            </a:pPr>
            <a:r>
              <a:rPr lang="en" sz="1300"/>
              <a:t>Flyweight</a:t>
            </a:r>
            <a:endParaRPr sz="1300"/>
          </a:p>
          <a:p>
            <a:pPr indent="-311150" lvl="1" marL="914400" rtl="0" algn="l">
              <a:lnSpc>
                <a:spcPct val="115000"/>
              </a:lnSpc>
              <a:spcBef>
                <a:spcPts val="0"/>
              </a:spcBef>
              <a:spcAft>
                <a:spcPts val="0"/>
              </a:spcAft>
              <a:buSzPts val="1300"/>
              <a:buChar char="○"/>
            </a:pPr>
            <a:r>
              <a:rPr lang="en" sz="1300"/>
              <a:t>Bridge</a:t>
            </a:r>
            <a:endParaRPr sz="1300"/>
          </a:p>
          <a:p>
            <a:pPr indent="-311150" lvl="1" marL="914400" rtl="0" algn="l">
              <a:lnSpc>
                <a:spcPct val="115000"/>
              </a:lnSpc>
              <a:spcBef>
                <a:spcPts val="0"/>
              </a:spcBef>
              <a:spcAft>
                <a:spcPts val="0"/>
              </a:spcAft>
              <a:buSzPts val="1300"/>
              <a:buChar char="○"/>
            </a:pPr>
            <a:r>
              <a:rPr lang="en" sz="1300"/>
              <a:t>Facade</a:t>
            </a:r>
            <a:endParaRPr sz="1300"/>
          </a:p>
          <a:p>
            <a:pPr indent="-311150" lvl="1" marL="914400" rtl="0" algn="l">
              <a:lnSpc>
                <a:spcPct val="115000"/>
              </a:lnSpc>
              <a:spcBef>
                <a:spcPts val="0"/>
              </a:spcBef>
              <a:spcAft>
                <a:spcPts val="0"/>
              </a:spcAft>
              <a:buSzPts val="1300"/>
              <a:buChar char="○"/>
            </a:pPr>
            <a:r>
              <a:rPr lang="en" sz="1300"/>
              <a:t>Decorator</a:t>
            </a:r>
            <a:endParaRPr sz="1300"/>
          </a:p>
          <a:p>
            <a:pPr indent="0" lvl="0" marL="0" rtl="0" algn="l">
              <a:lnSpc>
                <a:spcPct val="115000"/>
              </a:lnSpc>
              <a:spcBef>
                <a:spcPts val="0"/>
              </a:spcBef>
              <a:spcAft>
                <a:spcPts val="0"/>
              </a:spcAft>
              <a:buNone/>
            </a:pPr>
            <a:r>
              <a:t/>
            </a:r>
            <a:endParaRPr sz="1300"/>
          </a:p>
          <a:p>
            <a:pPr indent="0" lvl="0" marL="0" rtl="0" algn="l">
              <a:lnSpc>
                <a:spcPct val="115000"/>
              </a:lnSpc>
              <a:spcBef>
                <a:spcPts val="0"/>
              </a:spcBef>
              <a:spcAft>
                <a:spcPts val="0"/>
              </a:spcAft>
              <a:buNone/>
            </a:pPr>
            <a:r>
              <a:t/>
            </a:r>
            <a:endParaRPr sz="1300"/>
          </a:p>
        </p:txBody>
      </p:sp>
      <p:sp>
        <p:nvSpPr>
          <p:cNvPr id="92" name="Google Shape;92;p16"/>
          <p:cNvSpPr txBox="1"/>
          <p:nvPr/>
        </p:nvSpPr>
        <p:spPr>
          <a:xfrm>
            <a:off x="5950150" y="933200"/>
            <a:ext cx="3152400" cy="31209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 sz="1300"/>
              <a:t>Behavioral</a:t>
            </a:r>
            <a:endParaRPr sz="1300"/>
          </a:p>
          <a:p>
            <a:pPr indent="-311150" lvl="1" marL="914400" rtl="0" algn="l">
              <a:lnSpc>
                <a:spcPct val="115000"/>
              </a:lnSpc>
              <a:spcBef>
                <a:spcPts val="0"/>
              </a:spcBef>
              <a:spcAft>
                <a:spcPts val="0"/>
              </a:spcAft>
              <a:buSzPts val="1300"/>
              <a:buChar char="○"/>
            </a:pPr>
            <a:r>
              <a:rPr lang="en" sz="1300"/>
              <a:t>Strategy</a:t>
            </a:r>
            <a:endParaRPr sz="1300"/>
          </a:p>
          <a:p>
            <a:pPr indent="-311150" lvl="1" marL="914400" rtl="0" algn="l">
              <a:lnSpc>
                <a:spcPct val="115000"/>
              </a:lnSpc>
              <a:spcBef>
                <a:spcPts val="0"/>
              </a:spcBef>
              <a:spcAft>
                <a:spcPts val="0"/>
              </a:spcAft>
              <a:buSzPts val="1300"/>
              <a:buChar char="○"/>
            </a:pPr>
            <a:r>
              <a:rPr lang="en" sz="1300"/>
              <a:t>Observer</a:t>
            </a:r>
            <a:endParaRPr sz="1300"/>
          </a:p>
          <a:p>
            <a:pPr indent="-311150" lvl="1" marL="914400" rtl="0" algn="l">
              <a:lnSpc>
                <a:spcPct val="115000"/>
              </a:lnSpc>
              <a:spcBef>
                <a:spcPts val="0"/>
              </a:spcBef>
              <a:spcAft>
                <a:spcPts val="0"/>
              </a:spcAft>
              <a:buSzPts val="1300"/>
              <a:buChar char="○"/>
            </a:pPr>
            <a:r>
              <a:rPr lang="en" sz="1300"/>
              <a:t>Command</a:t>
            </a:r>
            <a:endParaRPr sz="1300"/>
          </a:p>
          <a:p>
            <a:pPr indent="-311150" lvl="1" marL="914400" rtl="0" algn="l">
              <a:lnSpc>
                <a:spcPct val="115000"/>
              </a:lnSpc>
              <a:spcBef>
                <a:spcPts val="0"/>
              </a:spcBef>
              <a:spcAft>
                <a:spcPts val="0"/>
              </a:spcAft>
              <a:buSzPts val="1300"/>
              <a:buChar char="○"/>
            </a:pPr>
            <a:r>
              <a:rPr lang="en" sz="1300"/>
              <a:t>Memento</a:t>
            </a:r>
            <a:endParaRPr sz="1300"/>
          </a:p>
          <a:p>
            <a:pPr indent="-311150" lvl="1" marL="914400" rtl="0" algn="l">
              <a:lnSpc>
                <a:spcPct val="115000"/>
              </a:lnSpc>
              <a:spcBef>
                <a:spcPts val="0"/>
              </a:spcBef>
              <a:spcAft>
                <a:spcPts val="0"/>
              </a:spcAft>
              <a:buSzPts val="1300"/>
              <a:buChar char="○"/>
            </a:pPr>
            <a:r>
              <a:rPr lang="en" sz="1300"/>
              <a:t>State</a:t>
            </a:r>
            <a:endParaRPr sz="1300"/>
          </a:p>
          <a:p>
            <a:pPr indent="-311150" lvl="1" marL="914400" rtl="0" algn="l">
              <a:lnSpc>
                <a:spcPct val="115000"/>
              </a:lnSpc>
              <a:spcBef>
                <a:spcPts val="0"/>
              </a:spcBef>
              <a:spcAft>
                <a:spcPts val="0"/>
              </a:spcAft>
              <a:buSzPts val="1300"/>
              <a:buChar char="○"/>
            </a:pPr>
            <a:r>
              <a:rPr lang="en" sz="1300"/>
              <a:t>Template Method</a:t>
            </a:r>
            <a:endParaRPr sz="1300"/>
          </a:p>
          <a:p>
            <a:pPr indent="-311150" lvl="1" marL="914400" rtl="0" algn="l">
              <a:lnSpc>
                <a:spcPct val="115000"/>
              </a:lnSpc>
              <a:spcBef>
                <a:spcPts val="0"/>
              </a:spcBef>
              <a:spcAft>
                <a:spcPts val="0"/>
              </a:spcAft>
              <a:buSzPts val="1300"/>
              <a:buChar char="○"/>
            </a:pPr>
            <a:r>
              <a:rPr lang="en" sz="1300"/>
              <a:t>Mediator</a:t>
            </a:r>
            <a:endParaRPr sz="1300"/>
          </a:p>
          <a:p>
            <a:pPr indent="-311150" lvl="1" marL="914400" rtl="0" algn="l">
              <a:lnSpc>
                <a:spcPct val="115000"/>
              </a:lnSpc>
              <a:spcBef>
                <a:spcPts val="0"/>
              </a:spcBef>
              <a:spcAft>
                <a:spcPts val="0"/>
              </a:spcAft>
              <a:buSzPts val="1300"/>
              <a:buChar char="○"/>
            </a:pPr>
            <a:r>
              <a:rPr lang="en" sz="1300"/>
              <a:t>Chain of Responsibility</a:t>
            </a:r>
            <a:endParaRPr sz="1300"/>
          </a:p>
          <a:p>
            <a:pPr indent="-311150" lvl="1" marL="914400" rtl="0" algn="l">
              <a:lnSpc>
                <a:spcPct val="115000"/>
              </a:lnSpc>
              <a:spcBef>
                <a:spcPts val="0"/>
              </a:spcBef>
              <a:spcAft>
                <a:spcPts val="0"/>
              </a:spcAft>
              <a:buSzPts val="1300"/>
              <a:buChar char="○"/>
            </a:pPr>
            <a:r>
              <a:rPr lang="en" sz="1300"/>
              <a:t>Interpreter</a:t>
            </a:r>
            <a:endParaRPr sz="1300"/>
          </a:p>
          <a:p>
            <a:pPr indent="-311150" lvl="1" marL="914400" rtl="0" algn="l">
              <a:lnSpc>
                <a:spcPct val="115000"/>
              </a:lnSpc>
              <a:spcBef>
                <a:spcPts val="0"/>
              </a:spcBef>
              <a:spcAft>
                <a:spcPts val="0"/>
              </a:spcAft>
              <a:buSzPts val="1300"/>
              <a:buChar char="○"/>
            </a:pPr>
            <a:r>
              <a:rPr lang="en" sz="1300"/>
              <a:t>Visitor</a:t>
            </a:r>
            <a:endParaRPr sz="1300"/>
          </a:p>
          <a:p>
            <a:pPr indent="-311150" lvl="1" marL="914400" rtl="0" algn="l">
              <a:lnSpc>
                <a:spcPct val="115000"/>
              </a:lnSpc>
              <a:spcBef>
                <a:spcPts val="0"/>
              </a:spcBef>
              <a:spcAft>
                <a:spcPts val="0"/>
              </a:spcAft>
              <a:buSzPts val="1300"/>
              <a:buChar char="○"/>
            </a:pPr>
            <a:r>
              <a:rPr lang="en" sz="1300"/>
              <a:t>Iterator</a:t>
            </a:r>
            <a:endParaRPr sz="1300"/>
          </a:p>
          <a:p>
            <a:pPr indent="0" lvl="0" marL="0" rtl="0" algn="l">
              <a:lnSpc>
                <a:spcPct val="115000"/>
              </a:lnSpc>
              <a:spcBef>
                <a:spcPts val="0"/>
              </a:spcBef>
              <a:spcAft>
                <a:spcPts val="0"/>
              </a:spcAft>
              <a:buNone/>
            </a:pPr>
            <a:r>
              <a:t/>
            </a:r>
            <a:endParaRPr sz="1300"/>
          </a:p>
          <a:p>
            <a:pPr indent="0" lvl="0" marL="0" rtl="0" algn="l">
              <a:lnSpc>
                <a:spcPct val="115000"/>
              </a:lnSpc>
              <a:spcBef>
                <a:spcPts val="0"/>
              </a:spcBef>
              <a:spcAft>
                <a:spcPts val="0"/>
              </a:spcAft>
              <a:buNone/>
            </a:pPr>
            <a:r>
              <a:t/>
            </a:r>
            <a:endParaRPr sz="1300"/>
          </a:p>
        </p:txBody>
      </p:sp>
      <p:pic>
        <p:nvPicPr>
          <p:cNvPr id="93" name="Google Shape;93;p16"/>
          <p:cNvPicPr preferRelativeResize="0"/>
          <p:nvPr/>
        </p:nvPicPr>
        <p:blipFill rotWithShape="1">
          <a:blip r:embed="rId3">
            <a:alphaModFix/>
          </a:blip>
          <a:srcRect b="32459" l="34463" r="36596" t="29704"/>
          <a:stretch/>
        </p:blipFill>
        <p:spPr>
          <a:xfrm>
            <a:off x="8344875" y="0"/>
            <a:ext cx="799125" cy="6527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17"/>
          <p:cNvPicPr preferRelativeResize="0"/>
          <p:nvPr/>
        </p:nvPicPr>
        <p:blipFill>
          <a:blip r:embed="rId3">
            <a:alphaModFix/>
          </a:blip>
          <a:stretch>
            <a:fillRect/>
          </a:stretch>
        </p:blipFill>
        <p:spPr>
          <a:xfrm>
            <a:off x="-11300" y="2778850"/>
            <a:ext cx="1783276" cy="1376699"/>
          </a:xfrm>
          <a:prstGeom prst="rect">
            <a:avLst/>
          </a:prstGeom>
          <a:noFill/>
          <a:ln>
            <a:noFill/>
          </a:ln>
        </p:spPr>
      </p:pic>
      <p:sp>
        <p:nvSpPr>
          <p:cNvPr id="99" name="Google Shape;99;p17"/>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Some Examples From Reality</a:t>
            </a:r>
            <a:endParaRPr/>
          </a:p>
        </p:txBody>
      </p:sp>
      <p:pic>
        <p:nvPicPr>
          <p:cNvPr id="100" name="Google Shape;100;p17"/>
          <p:cNvPicPr preferRelativeResize="0"/>
          <p:nvPr/>
        </p:nvPicPr>
        <p:blipFill rotWithShape="1">
          <a:blip r:embed="rId4">
            <a:alphaModFix/>
          </a:blip>
          <a:srcRect b="32459" l="34463" r="36596" t="29704"/>
          <a:stretch/>
        </p:blipFill>
        <p:spPr>
          <a:xfrm>
            <a:off x="8344875" y="0"/>
            <a:ext cx="799125" cy="652775"/>
          </a:xfrm>
          <a:prstGeom prst="rect">
            <a:avLst/>
          </a:prstGeom>
          <a:noFill/>
          <a:ln>
            <a:noFill/>
          </a:ln>
        </p:spPr>
      </p:pic>
      <p:pic>
        <p:nvPicPr>
          <p:cNvPr id="101" name="Google Shape;101;p17"/>
          <p:cNvPicPr preferRelativeResize="0"/>
          <p:nvPr/>
        </p:nvPicPr>
        <p:blipFill>
          <a:blip r:embed="rId5">
            <a:alphaModFix/>
          </a:blip>
          <a:stretch>
            <a:fillRect/>
          </a:stretch>
        </p:blipFill>
        <p:spPr>
          <a:xfrm>
            <a:off x="2218647" y="728975"/>
            <a:ext cx="2111329" cy="1629975"/>
          </a:xfrm>
          <a:prstGeom prst="rect">
            <a:avLst/>
          </a:prstGeom>
          <a:noFill/>
          <a:ln>
            <a:noFill/>
          </a:ln>
        </p:spPr>
      </p:pic>
      <p:pic>
        <p:nvPicPr>
          <p:cNvPr id="102" name="Google Shape;102;p17"/>
          <p:cNvPicPr preferRelativeResize="0"/>
          <p:nvPr/>
        </p:nvPicPr>
        <p:blipFill>
          <a:blip r:embed="rId6">
            <a:alphaModFix/>
          </a:blip>
          <a:stretch>
            <a:fillRect/>
          </a:stretch>
        </p:blipFill>
        <p:spPr>
          <a:xfrm>
            <a:off x="-4684350" y="4100485"/>
            <a:ext cx="1669215" cy="1669215"/>
          </a:xfrm>
          <a:prstGeom prst="rect">
            <a:avLst/>
          </a:prstGeom>
          <a:noFill/>
          <a:ln>
            <a:noFill/>
          </a:ln>
        </p:spPr>
      </p:pic>
      <p:pic>
        <p:nvPicPr>
          <p:cNvPr id="103" name="Google Shape;103;p17"/>
          <p:cNvPicPr preferRelativeResize="0"/>
          <p:nvPr/>
        </p:nvPicPr>
        <p:blipFill>
          <a:blip r:embed="rId7">
            <a:alphaModFix/>
          </a:blip>
          <a:stretch>
            <a:fillRect/>
          </a:stretch>
        </p:blipFill>
        <p:spPr>
          <a:xfrm>
            <a:off x="7429525" y="697975"/>
            <a:ext cx="1714476" cy="1714476"/>
          </a:xfrm>
          <a:prstGeom prst="rect">
            <a:avLst/>
          </a:prstGeom>
          <a:noFill/>
          <a:ln>
            <a:noFill/>
          </a:ln>
        </p:spPr>
      </p:pic>
      <p:pic>
        <p:nvPicPr>
          <p:cNvPr id="104" name="Google Shape;104;p17"/>
          <p:cNvPicPr preferRelativeResize="0"/>
          <p:nvPr/>
        </p:nvPicPr>
        <p:blipFill>
          <a:blip r:embed="rId8">
            <a:alphaModFix/>
          </a:blip>
          <a:stretch>
            <a:fillRect/>
          </a:stretch>
        </p:blipFill>
        <p:spPr>
          <a:xfrm>
            <a:off x="5142075" y="728975"/>
            <a:ext cx="1629975" cy="1629975"/>
          </a:xfrm>
          <a:prstGeom prst="rect">
            <a:avLst/>
          </a:prstGeom>
          <a:noFill/>
          <a:ln>
            <a:noFill/>
          </a:ln>
        </p:spPr>
      </p:pic>
      <p:pic>
        <p:nvPicPr>
          <p:cNvPr id="105" name="Google Shape;105;p17"/>
          <p:cNvPicPr preferRelativeResize="0"/>
          <p:nvPr/>
        </p:nvPicPr>
        <p:blipFill>
          <a:blip r:embed="rId9">
            <a:alphaModFix/>
          </a:blip>
          <a:stretch>
            <a:fillRect/>
          </a:stretch>
        </p:blipFill>
        <p:spPr>
          <a:xfrm>
            <a:off x="1478500" y="3385150"/>
            <a:ext cx="1629975" cy="1629975"/>
          </a:xfrm>
          <a:prstGeom prst="rect">
            <a:avLst/>
          </a:prstGeom>
          <a:noFill/>
          <a:ln>
            <a:noFill/>
          </a:ln>
        </p:spPr>
      </p:pic>
      <p:pic>
        <p:nvPicPr>
          <p:cNvPr id="106" name="Google Shape;106;p17"/>
          <p:cNvPicPr preferRelativeResize="0"/>
          <p:nvPr/>
        </p:nvPicPr>
        <p:blipFill>
          <a:blip r:embed="rId10">
            <a:alphaModFix/>
          </a:blip>
          <a:stretch>
            <a:fillRect/>
          </a:stretch>
        </p:blipFill>
        <p:spPr>
          <a:xfrm>
            <a:off x="217301" y="739775"/>
            <a:ext cx="1783276" cy="1783276"/>
          </a:xfrm>
          <a:prstGeom prst="rect">
            <a:avLst/>
          </a:prstGeom>
          <a:noFill/>
          <a:ln>
            <a:noFill/>
          </a:ln>
        </p:spPr>
      </p:pic>
      <p:pic>
        <p:nvPicPr>
          <p:cNvPr id="107" name="Google Shape;107;p17"/>
          <p:cNvPicPr preferRelativeResize="0"/>
          <p:nvPr/>
        </p:nvPicPr>
        <p:blipFill>
          <a:blip r:embed="rId11">
            <a:alphaModFix/>
          </a:blip>
          <a:stretch>
            <a:fillRect/>
          </a:stretch>
        </p:blipFill>
        <p:spPr>
          <a:xfrm>
            <a:off x="7218800" y="2812047"/>
            <a:ext cx="1913500" cy="1913500"/>
          </a:xfrm>
          <a:prstGeom prst="rect">
            <a:avLst/>
          </a:prstGeom>
          <a:noFill/>
          <a:ln>
            <a:noFill/>
          </a:ln>
        </p:spPr>
      </p:pic>
      <p:pic>
        <p:nvPicPr>
          <p:cNvPr id="108" name="Google Shape;108;p17"/>
          <p:cNvPicPr preferRelativeResize="0"/>
          <p:nvPr/>
        </p:nvPicPr>
        <p:blipFill>
          <a:blip r:embed="rId12">
            <a:alphaModFix/>
          </a:blip>
          <a:stretch>
            <a:fillRect/>
          </a:stretch>
        </p:blipFill>
        <p:spPr>
          <a:xfrm>
            <a:off x="3413263" y="2271775"/>
            <a:ext cx="2595325" cy="2595325"/>
          </a:xfrm>
          <a:prstGeom prst="rect">
            <a:avLst/>
          </a:prstGeom>
          <a:noFill/>
          <a:ln>
            <a:noFill/>
          </a:ln>
        </p:spPr>
      </p:pic>
      <p:pic>
        <p:nvPicPr>
          <p:cNvPr id="109" name="Google Shape;109;p17"/>
          <p:cNvPicPr preferRelativeResize="0"/>
          <p:nvPr/>
        </p:nvPicPr>
        <p:blipFill>
          <a:blip r:embed="rId13">
            <a:alphaModFix/>
          </a:blip>
          <a:stretch>
            <a:fillRect/>
          </a:stretch>
        </p:blipFill>
        <p:spPr>
          <a:xfrm>
            <a:off x="5489550" y="2488650"/>
            <a:ext cx="1629975" cy="125836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8"/>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How to Learn?</a:t>
            </a:r>
            <a:endParaRPr/>
          </a:p>
        </p:txBody>
      </p:sp>
      <p:sp>
        <p:nvSpPr>
          <p:cNvPr id="115" name="Google Shape;115;p18"/>
          <p:cNvSpPr txBox="1"/>
          <p:nvPr/>
        </p:nvSpPr>
        <p:spPr>
          <a:xfrm>
            <a:off x="4673800" y="1387825"/>
            <a:ext cx="4267800" cy="2280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accent4"/>
              </a:buClr>
              <a:buSzPts val="1400"/>
              <a:buChar char="●"/>
            </a:pPr>
            <a:r>
              <a:rPr lang="en">
                <a:solidFill>
                  <a:schemeClr val="accent4"/>
                </a:solidFill>
              </a:rPr>
              <a:t>Create a personal repository</a:t>
            </a:r>
            <a:endParaRPr>
              <a:solidFill>
                <a:schemeClr val="accent4"/>
              </a:solidFill>
            </a:endParaRPr>
          </a:p>
          <a:p>
            <a:pPr indent="0" lvl="0" marL="0" rtl="0" algn="l">
              <a:spcBef>
                <a:spcPts val="0"/>
              </a:spcBef>
              <a:spcAft>
                <a:spcPts val="0"/>
              </a:spcAft>
              <a:buNone/>
            </a:pPr>
            <a:r>
              <a:t/>
            </a:r>
            <a:endParaRPr>
              <a:solidFill>
                <a:schemeClr val="accent4"/>
              </a:solidFill>
            </a:endParaRPr>
          </a:p>
          <a:p>
            <a:pPr indent="-317500" lvl="0" marL="457200" rtl="0" algn="l">
              <a:spcBef>
                <a:spcPts val="0"/>
              </a:spcBef>
              <a:spcAft>
                <a:spcPts val="0"/>
              </a:spcAft>
              <a:buClr>
                <a:schemeClr val="accent4"/>
              </a:buClr>
              <a:buSzPts val="1400"/>
              <a:buChar char="●"/>
            </a:pPr>
            <a:r>
              <a:rPr lang="en">
                <a:solidFill>
                  <a:schemeClr val="accent4"/>
                </a:solidFill>
              </a:rPr>
              <a:t>Follow the video </a:t>
            </a:r>
            <a:endParaRPr>
              <a:solidFill>
                <a:schemeClr val="accent4"/>
              </a:solidFill>
            </a:endParaRPr>
          </a:p>
          <a:p>
            <a:pPr indent="0" lvl="0" marL="457200" rtl="0" algn="l">
              <a:spcBef>
                <a:spcPts val="0"/>
              </a:spcBef>
              <a:spcAft>
                <a:spcPts val="0"/>
              </a:spcAft>
              <a:buNone/>
            </a:pPr>
            <a:r>
              <a:t/>
            </a:r>
            <a:endParaRPr>
              <a:solidFill>
                <a:schemeClr val="accent4"/>
              </a:solidFill>
            </a:endParaRPr>
          </a:p>
          <a:p>
            <a:pPr indent="-317500" lvl="0" marL="457200" rtl="0" algn="l">
              <a:spcBef>
                <a:spcPts val="0"/>
              </a:spcBef>
              <a:spcAft>
                <a:spcPts val="0"/>
              </a:spcAft>
              <a:buClr>
                <a:schemeClr val="accent4"/>
              </a:buClr>
              <a:buSzPts val="1400"/>
              <a:buChar char="●"/>
            </a:pPr>
            <a:r>
              <a:rPr lang="en">
                <a:solidFill>
                  <a:schemeClr val="accent4"/>
                </a:solidFill>
              </a:rPr>
              <a:t>Try it yourself</a:t>
            </a:r>
            <a:endParaRPr>
              <a:solidFill>
                <a:schemeClr val="accent4"/>
              </a:solidFill>
            </a:endParaRPr>
          </a:p>
          <a:p>
            <a:pPr indent="0" lvl="0" marL="457200" rtl="0" algn="l">
              <a:spcBef>
                <a:spcPts val="0"/>
              </a:spcBef>
              <a:spcAft>
                <a:spcPts val="0"/>
              </a:spcAft>
              <a:buNone/>
            </a:pPr>
            <a:r>
              <a:t/>
            </a:r>
            <a:endParaRPr>
              <a:solidFill>
                <a:schemeClr val="accent4"/>
              </a:solidFill>
            </a:endParaRPr>
          </a:p>
          <a:p>
            <a:pPr indent="-317500" lvl="0" marL="457200" rtl="0" algn="l">
              <a:spcBef>
                <a:spcPts val="0"/>
              </a:spcBef>
              <a:spcAft>
                <a:spcPts val="0"/>
              </a:spcAft>
              <a:buClr>
                <a:schemeClr val="accent4"/>
              </a:buClr>
              <a:buSzPts val="1400"/>
              <a:buChar char="●"/>
            </a:pPr>
            <a:r>
              <a:rPr lang="en">
                <a:solidFill>
                  <a:schemeClr val="accent4"/>
                </a:solidFill>
              </a:rPr>
              <a:t>Don’t forget to document</a:t>
            </a:r>
            <a:endParaRPr>
              <a:solidFill>
                <a:schemeClr val="accent4"/>
              </a:solidFill>
            </a:endParaRPr>
          </a:p>
          <a:p>
            <a:pPr indent="0" lvl="0" marL="457200" rtl="0" algn="l">
              <a:spcBef>
                <a:spcPts val="0"/>
              </a:spcBef>
              <a:spcAft>
                <a:spcPts val="0"/>
              </a:spcAft>
              <a:buNone/>
            </a:pPr>
            <a:r>
              <a:t/>
            </a:r>
            <a:endParaRPr>
              <a:solidFill>
                <a:schemeClr val="accent4"/>
              </a:solidFill>
            </a:endParaRPr>
          </a:p>
          <a:p>
            <a:pPr indent="-317500" lvl="0" marL="457200" rtl="0" algn="l">
              <a:spcBef>
                <a:spcPts val="0"/>
              </a:spcBef>
              <a:spcAft>
                <a:spcPts val="0"/>
              </a:spcAft>
              <a:buClr>
                <a:schemeClr val="accent4"/>
              </a:buClr>
              <a:buSzPts val="1400"/>
              <a:buChar char="●"/>
            </a:pPr>
            <a:r>
              <a:rPr lang="en">
                <a:solidFill>
                  <a:schemeClr val="accent4"/>
                </a:solidFill>
              </a:rPr>
              <a:t>Write short summary in code to remember</a:t>
            </a:r>
            <a:endParaRPr>
              <a:solidFill>
                <a:schemeClr val="accent4"/>
              </a:solidFill>
            </a:endParaRPr>
          </a:p>
        </p:txBody>
      </p:sp>
      <p:pic>
        <p:nvPicPr>
          <p:cNvPr id="116" name="Google Shape;116;p18"/>
          <p:cNvPicPr preferRelativeResize="0"/>
          <p:nvPr/>
        </p:nvPicPr>
        <p:blipFill rotWithShape="1">
          <a:blip r:embed="rId3">
            <a:alphaModFix/>
          </a:blip>
          <a:srcRect b="32459" l="34463" r="36596" t="29704"/>
          <a:stretch/>
        </p:blipFill>
        <p:spPr>
          <a:xfrm>
            <a:off x="8344875" y="0"/>
            <a:ext cx="799125" cy="6527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9"/>
          <p:cNvSpPr txBox="1"/>
          <p:nvPr>
            <p:ph type="title"/>
          </p:nvPr>
        </p:nvSpPr>
        <p:spPr>
          <a:xfrm>
            <a:off x="226078" y="18056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Sources</a:t>
            </a:r>
            <a:endParaRPr/>
          </a:p>
        </p:txBody>
      </p:sp>
      <p:sp>
        <p:nvSpPr>
          <p:cNvPr id="122" name="Google Shape;122;p19"/>
          <p:cNvSpPr txBox="1"/>
          <p:nvPr/>
        </p:nvSpPr>
        <p:spPr>
          <a:xfrm>
            <a:off x="3670875" y="885425"/>
            <a:ext cx="1968000" cy="1137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t>Head First Design Patterns: Building Extensible and Maintainable Object-Oriented Software 2nd Edition. </a:t>
            </a:r>
            <a:r>
              <a:rPr lang="en" sz="1300" u="sng">
                <a:solidFill>
                  <a:schemeClr val="hlink"/>
                </a:solidFill>
                <a:hlinkClick r:id="rId3"/>
              </a:rPr>
              <a:t>Buy it on Amazon</a:t>
            </a:r>
            <a:endParaRPr sz="1300"/>
          </a:p>
        </p:txBody>
      </p:sp>
      <p:pic>
        <p:nvPicPr>
          <p:cNvPr id="123" name="Google Shape;123;p19"/>
          <p:cNvPicPr preferRelativeResize="0"/>
          <p:nvPr/>
        </p:nvPicPr>
        <p:blipFill rotWithShape="1">
          <a:blip r:embed="rId4">
            <a:alphaModFix/>
          </a:blip>
          <a:srcRect b="32459" l="34463" r="36596" t="29704"/>
          <a:stretch/>
        </p:blipFill>
        <p:spPr>
          <a:xfrm>
            <a:off x="8344875" y="0"/>
            <a:ext cx="799125" cy="652775"/>
          </a:xfrm>
          <a:prstGeom prst="rect">
            <a:avLst/>
          </a:prstGeom>
          <a:noFill/>
          <a:ln>
            <a:noFill/>
          </a:ln>
        </p:spPr>
      </p:pic>
      <p:pic>
        <p:nvPicPr>
          <p:cNvPr id="124" name="Google Shape;124;p19"/>
          <p:cNvPicPr preferRelativeResize="0"/>
          <p:nvPr/>
        </p:nvPicPr>
        <p:blipFill>
          <a:blip r:embed="rId5">
            <a:alphaModFix/>
          </a:blip>
          <a:stretch>
            <a:fillRect/>
          </a:stretch>
        </p:blipFill>
        <p:spPr>
          <a:xfrm>
            <a:off x="3670875" y="2765475"/>
            <a:ext cx="1798248" cy="2079701"/>
          </a:xfrm>
          <a:prstGeom prst="rect">
            <a:avLst/>
          </a:prstGeom>
          <a:noFill/>
          <a:ln>
            <a:noFill/>
          </a:ln>
        </p:spPr>
      </p:pic>
      <p:pic>
        <p:nvPicPr>
          <p:cNvPr id="125" name="Google Shape;125;p19"/>
          <p:cNvPicPr preferRelativeResize="0"/>
          <p:nvPr/>
        </p:nvPicPr>
        <p:blipFill>
          <a:blip r:embed="rId6">
            <a:alphaModFix/>
          </a:blip>
          <a:stretch>
            <a:fillRect/>
          </a:stretch>
        </p:blipFill>
        <p:spPr>
          <a:xfrm>
            <a:off x="7002500" y="2765463"/>
            <a:ext cx="1699881" cy="2139124"/>
          </a:xfrm>
          <a:prstGeom prst="rect">
            <a:avLst/>
          </a:prstGeom>
          <a:noFill/>
          <a:ln>
            <a:noFill/>
          </a:ln>
        </p:spPr>
      </p:pic>
      <p:sp>
        <p:nvSpPr>
          <p:cNvPr id="126" name="Google Shape;126;p19"/>
          <p:cNvSpPr txBox="1"/>
          <p:nvPr/>
        </p:nvSpPr>
        <p:spPr>
          <a:xfrm>
            <a:off x="6508025" y="871475"/>
            <a:ext cx="2541600" cy="15666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 sz="1300"/>
              <a:t>Design Patterns: Elements of Reusable Object-Oriented Software. </a:t>
            </a:r>
            <a:endParaRPr sz="1300"/>
          </a:p>
          <a:p>
            <a:pPr indent="0" lvl="0" marL="457200" rtl="0" algn="l">
              <a:lnSpc>
                <a:spcPct val="115000"/>
              </a:lnSpc>
              <a:spcBef>
                <a:spcPts val="0"/>
              </a:spcBef>
              <a:spcAft>
                <a:spcPts val="0"/>
              </a:spcAft>
              <a:buNone/>
            </a:pPr>
            <a:r>
              <a:rPr lang="en" sz="1300" u="sng">
                <a:solidFill>
                  <a:schemeClr val="hlink"/>
                </a:solidFill>
                <a:hlinkClick r:id="rId7"/>
              </a:rPr>
              <a:t>Buy in on Amazon</a:t>
            </a:r>
            <a:endParaRPr sz="13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0"/>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Learning Steps</a:t>
            </a:r>
            <a:endParaRPr/>
          </a:p>
        </p:txBody>
      </p:sp>
      <p:sp>
        <p:nvSpPr>
          <p:cNvPr id="132" name="Google Shape;132;p20"/>
          <p:cNvSpPr txBox="1"/>
          <p:nvPr/>
        </p:nvSpPr>
        <p:spPr>
          <a:xfrm>
            <a:off x="4673800" y="1387825"/>
            <a:ext cx="4267800" cy="2280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accent4"/>
              </a:buClr>
              <a:buSzPts val="1400"/>
              <a:buChar char="●"/>
            </a:pPr>
            <a:r>
              <a:rPr lang="en">
                <a:solidFill>
                  <a:schemeClr val="accent4"/>
                </a:solidFill>
              </a:rPr>
              <a:t>Description</a:t>
            </a:r>
            <a:endParaRPr>
              <a:solidFill>
                <a:schemeClr val="accent4"/>
              </a:solidFill>
            </a:endParaRPr>
          </a:p>
          <a:p>
            <a:pPr indent="0" lvl="0" marL="0" rtl="0" algn="l">
              <a:spcBef>
                <a:spcPts val="0"/>
              </a:spcBef>
              <a:spcAft>
                <a:spcPts val="0"/>
              </a:spcAft>
              <a:buNone/>
            </a:pPr>
            <a:r>
              <a:t/>
            </a:r>
            <a:endParaRPr>
              <a:solidFill>
                <a:schemeClr val="accent4"/>
              </a:solidFill>
            </a:endParaRPr>
          </a:p>
          <a:p>
            <a:pPr indent="-317500" lvl="0" marL="457200" rtl="0" algn="l">
              <a:spcBef>
                <a:spcPts val="0"/>
              </a:spcBef>
              <a:spcAft>
                <a:spcPts val="0"/>
              </a:spcAft>
              <a:buClr>
                <a:schemeClr val="accent4"/>
              </a:buClr>
              <a:buSzPts val="1400"/>
              <a:buChar char="●"/>
            </a:pPr>
            <a:r>
              <a:rPr lang="en">
                <a:solidFill>
                  <a:schemeClr val="accent4"/>
                </a:solidFill>
              </a:rPr>
              <a:t>General use case</a:t>
            </a:r>
            <a:endParaRPr>
              <a:solidFill>
                <a:schemeClr val="accent4"/>
              </a:solidFill>
            </a:endParaRPr>
          </a:p>
          <a:p>
            <a:pPr indent="0" lvl="0" marL="457200" rtl="0" algn="l">
              <a:spcBef>
                <a:spcPts val="0"/>
              </a:spcBef>
              <a:spcAft>
                <a:spcPts val="0"/>
              </a:spcAft>
              <a:buNone/>
            </a:pPr>
            <a:r>
              <a:t/>
            </a:r>
            <a:endParaRPr>
              <a:solidFill>
                <a:schemeClr val="accent4"/>
              </a:solidFill>
            </a:endParaRPr>
          </a:p>
          <a:p>
            <a:pPr indent="-317500" lvl="0" marL="457200" rtl="0" algn="l">
              <a:spcBef>
                <a:spcPts val="0"/>
              </a:spcBef>
              <a:spcAft>
                <a:spcPts val="0"/>
              </a:spcAft>
              <a:buClr>
                <a:schemeClr val="accent4"/>
              </a:buClr>
              <a:buSzPts val="1400"/>
              <a:buChar char="●"/>
            </a:pPr>
            <a:r>
              <a:rPr lang="en">
                <a:solidFill>
                  <a:schemeClr val="accent4"/>
                </a:solidFill>
              </a:rPr>
              <a:t>Diagram</a:t>
            </a:r>
            <a:endParaRPr>
              <a:solidFill>
                <a:schemeClr val="accent4"/>
              </a:solidFill>
            </a:endParaRPr>
          </a:p>
          <a:p>
            <a:pPr indent="0" lvl="0" marL="457200" rtl="0" algn="l">
              <a:spcBef>
                <a:spcPts val="0"/>
              </a:spcBef>
              <a:spcAft>
                <a:spcPts val="0"/>
              </a:spcAft>
              <a:buNone/>
            </a:pPr>
            <a:r>
              <a:t/>
            </a:r>
            <a:endParaRPr>
              <a:solidFill>
                <a:schemeClr val="accent4"/>
              </a:solidFill>
            </a:endParaRPr>
          </a:p>
          <a:p>
            <a:pPr indent="-317500" lvl="0" marL="457200" rtl="0" algn="l">
              <a:spcBef>
                <a:spcPts val="0"/>
              </a:spcBef>
              <a:spcAft>
                <a:spcPts val="0"/>
              </a:spcAft>
              <a:buClr>
                <a:schemeClr val="accent4"/>
              </a:buClr>
              <a:buSzPts val="1400"/>
              <a:buChar char="●"/>
            </a:pPr>
            <a:r>
              <a:rPr lang="en">
                <a:solidFill>
                  <a:schemeClr val="accent4"/>
                </a:solidFill>
              </a:rPr>
              <a:t>Code sample (Java)</a:t>
            </a:r>
            <a:endParaRPr>
              <a:solidFill>
                <a:schemeClr val="accent4"/>
              </a:solidFill>
            </a:endParaRPr>
          </a:p>
          <a:p>
            <a:pPr indent="0" lvl="0" marL="457200" rtl="0" algn="l">
              <a:spcBef>
                <a:spcPts val="0"/>
              </a:spcBef>
              <a:spcAft>
                <a:spcPts val="0"/>
              </a:spcAft>
              <a:buNone/>
            </a:pPr>
            <a:r>
              <a:t/>
            </a:r>
            <a:endParaRPr>
              <a:solidFill>
                <a:schemeClr val="accent4"/>
              </a:solidFill>
            </a:endParaRPr>
          </a:p>
          <a:p>
            <a:pPr indent="-317500" lvl="0" marL="457200" rtl="0" algn="l">
              <a:spcBef>
                <a:spcPts val="0"/>
              </a:spcBef>
              <a:spcAft>
                <a:spcPts val="0"/>
              </a:spcAft>
              <a:buClr>
                <a:schemeClr val="accent4"/>
              </a:buClr>
              <a:buSzPts val="1400"/>
              <a:buChar char="●"/>
            </a:pPr>
            <a:r>
              <a:rPr lang="en">
                <a:solidFill>
                  <a:schemeClr val="accent4"/>
                </a:solidFill>
              </a:rPr>
              <a:t>Use case in test automation</a:t>
            </a:r>
            <a:endParaRPr>
              <a:solidFill>
                <a:schemeClr val="accent4"/>
              </a:solidFill>
            </a:endParaRPr>
          </a:p>
        </p:txBody>
      </p:sp>
      <p:pic>
        <p:nvPicPr>
          <p:cNvPr id="133" name="Google Shape;133;p20"/>
          <p:cNvPicPr preferRelativeResize="0"/>
          <p:nvPr/>
        </p:nvPicPr>
        <p:blipFill rotWithShape="1">
          <a:blip r:embed="rId3">
            <a:alphaModFix/>
          </a:blip>
          <a:srcRect b="32459" l="34463" r="36596" t="29704"/>
          <a:stretch/>
        </p:blipFill>
        <p:spPr>
          <a:xfrm>
            <a:off x="8344875" y="0"/>
            <a:ext cx="799125" cy="6527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1"/>
          <p:cNvSpPr txBox="1"/>
          <p:nvPr>
            <p:ph type="title"/>
          </p:nvPr>
        </p:nvSpPr>
        <p:spPr>
          <a:xfrm>
            <a:off x="226075" y="1661375"/>
            <a:ext cx="2808000" cy="147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My Secret </a:t>
            </a:r>
            <a:r>
              <a:rPr lang="en"/>
              <a:t>Recipe</a:t>
            </a:r>
            <a:endParaRPr/>
          </a:p>
          <a:p>
            <a:pPr indent="0" lvl="0" marL="0" rtl="0" algn="l">
              <a:spcBef>
                <a:spcPts val="0"/>
              </a:spcBef>
              <a:spcAft>
                <a:spcPts val="0"/>
              </a:spcAft>
              <a:buNone/>
            </a:pPr>
            <a:r>
              <a:rPr lang="en" sz="1400"/>
              <a:t>How I created each presentation WITH working code example in less than 15 minutes</a:t>
            </a:r>
            <a:endParaRPr sz="1400"/>
          </a:p>
        </p:txBody>
      </p:sp>
      <p:pic>
        <p:nvPicPr>
          <p:cNvPr id="139" name="Google Shape;139;p21"/>
          <p:cNvPicPr preferRelativeResize="0"/>
          <p:nvPr/>
        </p:nvPicPr>
        <p:blipFill rotWithShape="1">
          <a:blip r:embed="rId3">
            <a:alphaModFix/>
          </a:blip>
          <a:srcRect b="32459" l="34463" r="36596" t="29704"/>
          <a:stretch/>
        </p:blipFill>
        <p:spPr>
          <a:xfrm>
            <a:off x="8344875" y="0"/>
            <a:ext cx="799125" cy="652775"/>
          </a:xfrm>
          <a:prstGeom prst="rect">
            <a:avLst/>
          </a:prstGeom>
          <a:noFill/>
          <a:ln>
            <a:noFill/>
          </a:ln>
        </p:spPr>
      </p:pic>
      <p:sp>
        <p:nvSpPr>
          <p:cNvPr id="140" name="Google Shape;140;p21"/>
          <p:cNvSpPr txBox="1"/>
          <p:nvPr/>
        </p:nvSpPr>
        <p:spPr>
          <a:xfrm>
            <a:off x="3736200" y="1246800"/>
            <a:ext cx="4956000" cy="2715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t>How each chapter of this course was created</a:t>
            </a:r>
            <a:r>
              <a:rPr lang="en" sz="1300"/>
              <a:t>:</a:t>
            </a:r>
            <a:endParaRPr sz="1300"/>
          </a:p>
          <a:p>
            <a:pPr indent="0" lvl="0" marL="0" rtl="0" algn="l">
              <a:lnSpc>
                <a:spcPct val="115000"/>
              </a:lnSpc>
              <a:spcBef>
                <a:spcPts val="0"/>
              </a:spcBef>
              <a:spcAft>
                <a:spcPts val="0"/>
              </a:spcAft>
              <a:buNone/>
            </a:pPr>
            <a:r>
              <a:t/>
            </a:r>
            <a:endParaRPr sz="1300"/>
          </a:p>
          <a:p>
            <a:pPr indent="-295275" lvl="0" marL="457200" rtl="0" algn="l">
              <a:lnSpc>
                <a:spcPct val="115000"/>
              </a:lnSpc>
              <a:spcBef>
                <a:spcPts val="0"/>
              </a:spcBef>
              <a:spcAft>
                <a:spcPts val="0"/>
              </a:spcAft>
              <a:buSzPts val="1050"/>
              <a:buFont typeface="Roboto"/>
              <a:buAutoNum type="arabicPeriod"/>
            </a:pPr>
            <a:r>
              <a:rPr lang="en" sz="1050">
                <a:highlight>
                  <a:srgbClr val="FFFFFF"/>
                </a:highlight>
                <a:latin typeface="Roboto"/>
                <a:ea typeface="Roboto"/>
                <a:cs typeface="Roboto"/>
                <a:sym typeface="Roboto"/>
              </a:rPr>
              <a:t>Make a copy of the previous presentation and change the name to the next design pattern</a:t>
            </a:r>
            <a:endParaRPr sz="1050">
              <a:highlight>
                <a:srgbClr val="FFFFFF"/>
              </a:highlight>
              <a:latin typeface="Roboto"/>
              <a:ea typeface="Roboto"/>
              <a:cs typeface="Roboto"/>
              <a:sym typeface="Roboto"/>
            </a:endParaRPr>
          </a:p>
          <a:p>
            <a:pPr indent="-295275" lvl="0" marL="457200" rtl="0" algn="l">
              <a:lnSpc>
                <a:spcPct val="115000"/>
              </a:lnSpc>
              <a:spcBef>
                <a:spcPts val="0"/>
              </a:spcBef>
              <a:spcAft>
                <a:spcPts val="0"/>
              </a:spcAft>
              <a:buSzPts val="1050"/>
              <a:buFont typeface="Roboto"/>
              <a:buAutoNum type="arabicPeriod"/>
            </a:pPr>
            <a:r>
              <a:rPr lang="en" sz="1050">
                <a:highlight>
                  <a:srgbClr val="FFFFFF"/>
                </a:highlight>
                <a:latin typeface="Roboto"/>
                <a:ea typeface="Roboto"/>
                <a:cs typeface="Roboto"/>
                <a:sym typeface="Roboto"/>
              </a:rPr>
              <a:t>Find the appropriate wikipedia page and copy the diagram</a:t>
            </a:r>
            <a:endParaRPr sz="1050">
              <a:highlight>
                <a:srgbClr val="FFFFFF"/>
              </a:highlight>
              <a:latin typeface="Roboto"/>
              <a:ea typeface="Roboto"/>
              <a:cs typeface="Roboto"/>
              <a:sym typeface="Roboto"/>
            </a:endParaRPr>
          </a:p>
          <a:p>
            <a:pPr indent="-295275" lvl="0" marL="457200" rtl="0" algn="l">
              <a:lnSpc>
                <a:spcPct val="115000"/>
              </a:lnSpc>
              <a:spcBef>
                <a:spcPts val="0"/>
              </a:spcBef>
              <a:spcAft>
                <a:spcPts val="0"/>
              </a:spcAft>
              <a:buSzPts val="1050"/>
              <a:buFont typeface="Roboto"/>
              <a:buAutoNum type="arabicPeriod"/>
            </a:pPr>
            <a:r>
              <a:rPr lang="en" sz="1050">
                <a:highlight>
                  <a:srgbClr val="FFFFFF"/>
                </a:highlight>
                <a:latin typeface="Roboto"/>
                <a:ea typeface="Roboto"/>
                <a:cs typeface="Roboto"/>
                <a:sym typeface="Roboto"/>
              </a:rPr>
              <a:t>Use the following prompts in ChatGPT:</a:t>
            </a:r>
            <a:endParaRPr sz="1050">
              <a:highlight>
                <a:srgbClr val="FFFFFF"/>
              </a:highlight>
              <a:latin typeface="Roboto"/>
              <a:ea typeface="Roboto"/>
              <a:cs typeface="Roboto"/>
              <a:sym typeface="Roboto"/>
            </a:endParaRPr>
          </a:p>
          <a:p>
            <a:pPr indent="-295275" lvl="1" marL="914400" rtl="0" algn="l">
              <a:lnSpc>
                <a:spcPct val="115000"/>
              </a:lnSpc>
              <a:spcBef>
                <a:spcPts val="0"/>
              </a:spcBef>
              <a:spcAft>
                <a:spcPts val="0"/>
              </a:spcAft>
              <a:buSzPts val="1050"/>
              <a:buFont typeface="Roboto"/>
              <a:buAutoNum type="alphaLcPeriod"/>
            </a:pPr>
            <a:r>
              <a:rPr lang="en" sz="1050">
                <a:highlight>
                  <a:srgbClr val="FFFFFF"/>
                </a:highlight>
                <a:latin typeface="Roboto"/>
                <a:ea typeface="Roboto"/>
                <a:cs typeface="Roboto"/>
                <a:sym typeface="Roboto"/>
              </a:rPr>
              <a:t>write a short paragraph about what is the XXX design pattern</a:t>
            </a:r>
            <a:endParaRPr sz="1050">
              <a:highlight>
                <a:srgbClr val="FFFFFF"/>
              </a:highlight>
              <a:latin typeface="Roboto"/>
              <a:ea typeface="Roboto"/>
              <a:cs typeface="Roboto"/>
              <a:sym typeface="Roboto"/>
            </a:endParaRPr>
          </a:p>
          <a:p>
            <a:pPr indent="-295275" lvl="1" marL="914400" rtl="0" algn="l">
              <a:lnSpc>
                <a:spcPct val="115000"/>
              </a:lnSpc>
              <a:spcBef>
                <a:spcPts val="0"/>
              </a:spcBef>
              <a:spcAft>
                <a:spcPts val="0"/>
              </a:spcAft>
              <a:buSzPts val="1050"/>
              <a:buFont typeface="Roboto"/>
              <a:buAutoNum type="alphaLcPeriod"/>
            </a:pPr>
            <a:r>
              <a:rPr lang="en" sz="1050">
                <a:highlight>
                  <a:srgbClr val="FFFFFF"/>
                </a:highlight>
                <a:latin typeface="Roboto"/>
                <a:ea typeface="Roboto"/>
                <a:cs typeface="Roboto"/>
                <a:sym typeface="Roboto"/>
              </a:rPr>
              <a:t>list 6 example when this design pattern is useful</a:t>
            </a:r>
            <a:endParaRPr sz="1050">
              <a:highlight>
                <a:srgbClr val="FFFFFF"/>
              </a:highlight>
              <a:latin typeface="Roboto"/>
              <a:ea typeface="Roboto"/>
              <a:cs typeface="Roboto"/>
              <a:sym typeface="Roboto"/>
            </a:endParaRPr>
          </a:p>
          <a:p>
            <a:pPr indent="-295275" lvl="1" marL="914400" rtl="0" algn="l">
              <a:lnSpc>
                <a:spcPct val="115000"/>
              </a:lnSpc>
              <a:spcBef>
                <a:spcPts val="0"/>
              </a:spcBef>
              <a:spcAft>
                <a:spcPts val="0"/>
              </a:spcAft>
              <a:buSzPts val="1050"/>
              <a:buFont typeface="Roboto"/>
              <a:buAutoNum type="alphaLcPeriod"/>
            </a:pPr>
            <a:r>
              <a:rPr lang="en" sz="1050">
                <a:highlight>
                  <a:srgbClr val="FFFFFF"/>
                </a:highlight>
                <a:latin typeface="Roboto"/>
                <a:ea typeface="Roboto"/>
                <a:cs typeface="Roboto"/>
                <a:sym typeface="Roboto"/>
              </a:rPr>
              <a:t>list some examples from the software test automation area</a:t>
            </a:r>
            <a:endParaRPr sz="1050">
              <a:highlight>
                <a:srgbClr val="FFFFFF"/>
              </a:highlight>
              <a:latin typeface="Roboto"/>
              <a:ea typeface="Roboto"/>
              <a:cs typeface="Roboto"/>
              <a:sym typeface="Roboto"/>
            </a:endParaRPr>
          </a:p>
          <a:p>
            <a:pPr indent="-295275" lvl="1" marL="914400" rtl="0" algn="l">
              <a:lnSpc>
                <a:spcPct val="115000"/>
              </a:lnSpc>
              <a:spcBef>
                <a:spcPts val="0"/>
              </a:spcBef>
              <a:spcAft>
                <a:spcPts val="0"/>
              </a:spcAft>
              <a:buSzPts val="1050"/>
              <a:buFont typeface="Roboto"/>
              <a:buAutoNum type="alphaLcPeriod"/>
            </a:pPr>
            <a:r>
              <a:rPr lang="en" sz="1050">
                <a:highlight>
                  <a:srgbClr val="FFFFFF"/>
                </a:highlight>
                <a:latin typeface="Roboto"/>
                <a:ea typeface="Roboto"/>
                <a:cs typeface="Roboto"/>
                <a:sym typeface="Roboto"/>
              </a:rPr>
              <a:t>give an example of how this pattern can be useful for the XXXX use case [when writing selenium test automation scripts]</a:t>
            </a:r>
            <a:endParaRPr sz="1050">
              <a:highlight>
                <a:srgbClr val="FFFFFF"/>
              </a:highlight>
              <a:latin typeface="Roboto"/>
              <a:ea typeface="Roboto"/>
              <a:cs typeface="Roboto"/>
              <a:sym typeface="Roboto"/>
            </a:endParaRPr>
          </a:p>
          <a:p>
            <a:pPr indent="-295275" lvl="1" marL="914400" rtl="0" algn="l">
              <a:lnSpc>
                <a:spcPct val="115000"/>
              </a:lnSpc>
              <a:spcBef>
                <a:spcPts val="0"/>
              </a:spcBef>
              <a:spcAft>
                <a:spcPts val="0"/>
              </a:spcAft>
              <a:buSzPts val="1050"/>
              <a:buFont typeface="Roboto"/>
              <a:buAutoNum type="alphaLcPeriod"/>
            </a:pPr>
            <a:r>
              <a:rPr lang="en" sz="1050">
                <a:highlight>
                  <a:srgbClr val="FFFFFF"/>
                </a:highlight>
                <a:latin typeface="Roboto"/>
                <a:ea typeface="Roboto"/>
                <a:cs typeface="Roboto"/>
                <a:sym typeface="Roboto"/>
              </a:rPr>
              <a:t>write a java code [selenium] example which demonstrate this use case</a:t>
            </a:r>
            <a:endParaRPr sz="1050">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t/>
            </a:r>
            <a:endParaRPr sz="13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